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rebuchet MS Bold" charset="1" panose="020B0703020202020204"/>
      <p:regular r:id="rId13"/>
    </p:embeddedFont>
    <p:embeddedFont>
      <p:font typeface="Tahoma Bold" charset="1" panose="020B0804030504040204"/>
      <p:regular r:id="rId14"/>
    </p:embeddedFont>
    <p:embeddedFont>
      <p:font typeface="Calibri (MS) Bold" charset="1" panose="020F0702030404030204"/>
      <p:regular r:id="rId15"/>
    </p:embeddedFont>
    <p:embeddedFont>
      <p:font typeface="Calibri (MS)" charset="1" panose="020F0502020204030204"/>
      <p:regular r:id="rId16"/>
    </p:embeddedFont>
    <p:embeddedFont>
      <p:font typeface="Arial Bold" charset="1" panose="020B0704020202020204"/>
      <p:regular r:id="rId17"/>
    </p:embeddedFont>
    <p:embeddedFont>
      <p:font typeface="Trebuchet MS" charset="1" panose="020B0603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416" y="5568789"/>
            <a:ext cx="7792600" cy="146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b="true" sz="9600" spc="268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Sub-Track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0416" y="3988985"/>
            <a:ext cx="13489943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b="true" sz="3800" spc="-210">
                <a:solidFill>
                  <a:srgbClr val="EEECE1"/>
                </a:solidFill>
                <a:latin typeface="Tahoma Bold"/>
                <a:ea typeface="Tahoma Bold"/>
                <a:cs typeface="Tahoma Bold"/>
                <a:sym typeface="Tahoma Bold"/>
              </a:rPr>
              <a:t>FinTech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6720" y="7770669"/>
            <a:ext cx="945862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8800" spc="246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Still Thinking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49399" y="3900315"/>
            <a:ext cx="11133397" cy="1775370"/>
            <a:chOff x="0" y="0"/>
            <a:chExt cx="14844529" cy="23671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983477" cy="625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WHY NO ONE NOTICES: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75855" y="623908"/>
              <a:ext cx="14168674" cy="174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Small charges (₹99-₹499) go unnoticed in transactions</a:t>
              </a:r>
            </a:p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system detects patterns from both transactions AND emails</a:t>
              </a:r>
            </a:p>
            <a:p>
              <a:pPr algn="just" marL="604520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Subscription confirmations lost in Gmail inbox → forgotten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9399" y="3109696"/>
            <a:ext cx="10675049" cy="419144"/>
            <a:chOff x="0" y="0"/>
            <a:chExt cx="14233398" cy="5588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492749" cy="60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ISSUE 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92749" y="-47625"/>
              <a:ext cx="12740649" cy="60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Users lose ₹8,000-15,000/year to forgotten subscriptions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9399" y="6047160"/>
            <a:ext cx="10115268" cy="1676577"/>
            <a:chOff x="0" y="0"/>
            <a:chExt cx="13487024" cy="223543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492749" cy="60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ISSUE 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46375" y="492184"/>
              <a:ext cx="12740649" cy="174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Rocket Money, Trim = Paid + Manual</a:t>
              </a:r>
            </a:p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Bank apps = No automation</a:t>
              </a:r>
            </a:p>
            <a:p>
              <a:pPr algn="just" marL="604520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solution for Indian formats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49399" y="8095211"/>
            <a:ext cx="10556047" cy="419144"/>
            <a:chOff x="0" y="0"/>
            <a:chExt cx="14074729" cy="55885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492749" cy="60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GAP 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34080" y="-47625"/>
              <a:ext cx="12740649" cy="60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Millions of Indians × ₹15,000/year = HUGE untapped market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1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8933" y="2898315"/>
            <a:ext cx="12036961" cy="381000"/>
            <a:chOff x="0" y="0"/>
            <a:chExt cx="16049282" cy="508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4066720" cy="56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b="true" sz="25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OUR APPROACH: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308633" y="-57150"/>
              <a:ext cx="12740649" cy="56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AI + ML + NLP + Gmail Intelligence for Automatic Subscription Detection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38933" y="3314722"/>
            <a:ext cx="110365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Dual-sourc</a:t>
            </a:r>
            <a:r>
              <a:rPr lang="en-US" sz="2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 detection: Analyze transactions + Gmail for ALL hidden subscriptions. OAuth2 read-only access means we never store passwords or full emails.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51752" y="4419059"/>
            <a:ext cx="11724142" cy="4340843"/>
            <a:chOff x="0" y="0"/>
            <a:chExt cx="15632189" cy="57877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866800" cy="53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293" indent="-304647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01 </a:t>
              </a:r>
              <a:r>
                <a:rPr lang="en-US" b="true" sz="2399">
                  <a:solidFill>
                    <a:srgbClr val="1A998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37610" y="-38100"/>
              <a:ext cx="12740649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AI Pattern Detection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65191"/>
              <a:ext cx="1866800" cy="53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293" indent="-304647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02 </a:t>
              </a:r>
              <a:r>
                <a:rPr lang="en-US" b="true" sz="2399">
                  <a:solidFill>
                    <a:srgbClr val="1A998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37610" y="1384241"/>
              <a:ext cx="12740649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Gmail Inbox Scanning (Secure &amp; Private)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54228"/>
              <a:ext cx="1866800" cy="53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293" indent="-304647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03 </a:t>
              </a:r>
              <a:r>
                <a:rPr lang="en-US" b="true" sz="2399">
                  <a:solidFill>
                    <a:srgbClr val="1A998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37610" y="3273278"/>
              <a:ext cx="12740649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Smart Risk Scoring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76599"/>
              <a:ext cx="1866800" cy="53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293" indent="-304647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04 </a:t>
              </a:r>
              <a:r>
                <a:rPr lang="en-US" b="true" sz="2399">
                  <a:solidFill>
                    <a:srgbClr val="1A998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|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37610" y="4695649"/>
              <a:ext cx="12740649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Actionable Dashboard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39523" y="533400"/>
              <a:ext cx="13692666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Analyze transaction history → identify recurring payment patterns automatically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39523" y="1955712"/>
              <a:ext cx="13586886" cy="100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Search for confirmation emails: "Welcome to Netflix!", "Your Prime membership"</a:t>
              </a:r>
            </a:p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OAuth2 read-only → extract data, never store emails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66800" y="3844749"/>
              <a:ext cx="11365514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Label: Low/Medium/High Risk | Forgotten: No activity 3+ months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66800" y="5267119"/>
              <a:ext cx="11365514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Results: Monthly cost, yearly savings, one-click recommendations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8263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97807" y="3740248"/>
            <a:ext cx="657863" cy="657863"/>
            <a:chOff x="0" y="0"/>
            <a:chExt cx="877151" cy="877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6808" cy="877062"/>
            </a:xfrm>
            <a:custGeom>
              <a:avLst/>
              <a:gdLst/>
              <a:ahLst/>
              <a:cxnLst/>
              <a:rect r="r" b="b" t="t" l="l"/>
              <a:pathLst>
                <a:path h="877062" w="876808">
                  <a:moveTo>
                    <a:pt x="438404" y="876808"/>
                  </a:moveTo>
                  <a:lnTo>
                    <a:pt x="321818" y="861187"/>
                  </a:lnTo>
                  <a:lnTo>
                    <a:pt x="217043" y="816991"/>
                  </a:lnTo>
                  <a:lnTo>
                    <a:pt x="128270" y="748411"/>
                  </a:lnTo>
                  <a:lnTo>
                    <a:pt x="59690" y="659638"/>
                  </a:lnTo>
                  <a:lnTo>
                    <a:pt x="15621" y="554990"/>
                  </a:lnTo>
                  <a:lnTo>
                    <a:pt x="0" y="438404"/>
                  </a:lnTo>
                  <a:lnTo>
                    <a:pt x="15621" y="321818"/>
                  </a:lnTo>
                  <a:lnTo>
                    <a:pt x="59817" y="217170"/>
                  </a:lnTo>
                  <a:lnTo>
                    <a:pt x="128397" y="128397"/>
                  </a:lnTo>
                  <a:lnTo>
                    <a:pt x="217170" y="59817"/>
                  </a:lnTo>
                  <a:lnTo>
                    <a:pt x="321945" y="15621"/>
                  </a:lnTo>
                  <a:lnTo>
                    <a:pt x="438404" y="0"/>
                  </a:lnTo>
                  <a:lnTo>
                    <a:pt x="524383" y="8509"/>
                  </a:lnTo>
                  <a:lnTo>
                    <a:pt x="681609" y="73660"/>
                  </a:lnTo>
                  <a:lnTo>
                    <a:pt x="803148" y="195199"/>
                  </a:lnTo>
                  <a:lnTo>
                    <a:pt x="868299" y="352552"/>
                  </a:lnTo>
                  <a:lnTo>
                    <a:pt x="876808" y="438531"/>
                  </a:lnTo>
                  <a:lnTo>
                    <a:pt x="861187" y="555117"/>
                  </a:lnTo>
                  <a:lnTo>
                    <a:pt x="816991" y="659892"/>
                  </a:lnTo>
                  <a:lnTo>
                    <a:pt x="748411" y="748665"/>
                  </a:lnTo>
                  <a:lnTo>
                    <a:pt x="659638" y="817245"/>
                  </a:lnTo>
                  <a:lnTo>
                    <a:pt x="554863" y="861441"/>
                  </a:lnTo>
                  <a:lnTo>
                    <a:pt x="438277" y="877062"/>
                  </a:lnTo>
                  <a:close/>
                </a:path>
              </a:pathLst>
            </a:custGeom>
            <a:solidFill>
              <a:srgbClr val="1A99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044752" y="3905345"/>
            <a:ext cx="16383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b="true" sz="1600" spc="-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97807" y="4661049"/>
            <a:ext cx="657863" cy="657863"/>
            <a:chOff x="0" y="0"/>
            <a:chExt cx="877151" cy="877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6808" cy="877062"/>
            </a:xfrm>
            <a:custGeom>
              <a:avLst/>
              <a:gdLst/>
              <a:ahLst/>
              <a:cxnLst/>
              <a:rect r="r" b="b" t="t" l="l"/>
              <a:pathLst>
                <a:path h="877062" w="876808">
                  <a:moveTo>
                    <a:pt x="438404" y="876808"/>
                  </a:moveTo>
                  <a:lnTo>
                    <a:pt x="321818" y="861187"/>
                  </a:lnTo>
                  <a:lnTo>
                    <a:pt x="217043" y="816991"/>
                  </a:lnTo>
                  <a:lnTo>
                    <a:pt x="128270" y="748411"/>
                  </a:lnTo>
                  <a:lnTo>
                    <a:pt x="59690" y="659638"/>
                  </a:lnTo>
                  <a:lnTo>
                    <a:pt x="15621" y="554990"/>
                  </a:lnTo>
                  <a:lnTo>
                    <a:pt x="0" y="438404"/>
                  </a:lnTo>
                  <a:lnTo>
                    <a:pt x="15621" y="321818"/>
                  </a:lnTo>
                  <a:lnTo>
                    <a:pt x="59817" y="217170"/>
                  </a:lnTo>
                  <a:lnTo>
                    <a:pt x="128397" y="128397"/>
                  </a:lnTo>
                  <a:lnTo>
                    <a:pt x="217170" y="59817"/>
                  </a:lnTo>
                  <a:lnTo>
                    <a:pt x="321945" y="15621"/>
                  </a:lnTo>
                  <a:lnTo>
                    <a:pt x="438404" y="0"/>
                  </a:lnTo>
                  <a:lnTo>
                    <a:pt x="524383" y="8509"/>
                  </a:lnTo>
                  <a:lnTo>
                    <a:pt x="681609" y="73660"/>
                  </a:lnTo>
                  <a:lnTo>
                    <a:pt x="803148" y="195199"/>
                  </a:lnTo>
                  <a:lnTo>
                    <a:pt x="868299" y="352552"/>
                  </a:lnTo>
                  <a:lnTo>
                    <a:pt x="876808" y="438531"/>
                  </a:lnTo>
                  <a:lnTo>
                    <a:pt x="861187" y="555117"/>
                  </a:lnTo>
                  <a:lnTo>
                    <a:pt x="816991" y="659892"/>
                  </a:lnTo>
                  <a:lnTo>
                    <a:pt x="748411" y="748665"/>
                  </a:lnTo>
                  <a:lnTo>
                    <a:pt x="659638" y="817245"/>
                  </a:lnTo>
                  <a:lnTo>
                    <a:pt x="554863" y="861441"/>
                  </a:lnTo>
                  <a:lnTo>
                    <a:pt x="438277" y="877062"/>
                  </a:lnTo>
                  <a:close/>
                </a:path>
              </a:pathLst>
            </a:custGeom>
            <a:solidFill>
              <a:srgbClr val="1A99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3044752" y="4826146"/>
            <a:ext cx="16383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b="true" sz="1600" spc="-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97788" y="5677100"/>
            <a:ext cx="657863" cy="657863"/>
            <a:chOff x="0" y="0"/>
            <a:chExt cx="877151" cy="8771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6808" cy="877062"/>
            </a:xfrm>
            <a:custGeom>
              <a:avLst/>
              <a:gdLst/>
              <a:ahLst/>
              <a:cxnLst/>
              <a:rect r="r" b="b" t="t" l="l"/>
              <a:pathLst>
                <a:path h="877062" w="876808">
                  <a:moveTo>
                    <a:pt x="438404" y="876808"/>
                  </a:moveTo>
                  <a:lnTo>
                    <a:pt x="321818" y="861187"/>
                  </a:lnTo>
                  <a:lnTo>
                    <a:pt x="217043" y="816991"/>
                  </a:lnTo>
                  <a:lnTo>
                    <a:pt x="128270" y="748411"/>
                  </a:lnTo>
                  <a:lnTo>
                    <a:pt x="59690" y="659638"/>
                  </a:lnTo>
                  <a:lnTo>
                    <a:pt x="15621" y="554990"/>
                  </a:lnTo>
                  <a:lnTo>
                    <a:pt x="0" y="438404"/>
                  </a:lnTo>
                  <a:lnTo>
                    <a:pt x="15621" y="321818"/>
                  </a:lnTo>
                  <a:lnTo>
                    <a:pt x="59817" y="217170"/>
                  </a:lnTo>
                  <a:lnTo>
                    <a:pt x="128397" y="128397"/>
                  </a:lnTo>
                  <a:lnTo>
                    <a:pt x="217170" y="59817"/>
                  </a:lnTo>
                  <a:lnTo>
                    <a:pt x="321945" y="15621"/>
                  </a:lnTo>
                  <a:lnTo>
                    <a:pt x="438404" y="0"/>
                  </a:lnTo>
                  <a:lnTo>
                    <a:pt x="524383" y="8509"/>
                  </a:lnTo>
                  <a:lnTo>
                    <a:pt x="681609" y="73660"/>
                  </a:lnTo>
                  <a:lnTo>
                    <a:pt x="803148" y="195199"/>
                  </a:lnTo>
                  <a:lnTo>
                    <a:pt x="868299" y="352552"/>
                  </a:lnTo>
                  <a:lnTo>
                    <a:pt x="876808" y="438531"/>
                  </a:lnTo>
                  <a:lnTo>
                    <a:pt x="861187" y="555117"/>
                  </a:lnTo>
                  <a:lnTo>
                    <a:pt x="816991" y="659892"/>
                  </a:lnTo>
                  <a:lnTo>
                    <a:pt x="748411" y="748665"/>
                  </a:lnTo>
                  <a:lnTo>
                    <a:pt x="659638" y="817245"/>
                  </a:lnTo>
                  <a:lnTo>
                    <a:pt x="554863" y="861441"/>
                  </a:lnTo>
                  <a:lnTo>
                    <a:pt x="438277" y="877062"/>
                  </a:lnTo>
                  <a:close/>
                </a:path>
              </a:pathLst>
            </a:custGeom>
            <a:solidFill>
              <a:srgbClr val="1A99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044742" y="5842197"/>
            <a:ext cx="16383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b="true" sz="1600" spc="-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97788" y="6655051"/>
            <a:ext cx="657863" cy="657863"/>
            <a:chOff x="0" y="0"/>
            <a:chExt cx="877151" cy="8771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6808" cy="877062"/>
            </a:xfrm>
            <a:custGeom>
              <a:avLst/>
              <a:gdLst/>
              <a:ahLst/>
              <a:cxnLst/>
              <a:rect r="r" b="b" t="t" l="l"/>
              <a:pathLst>
                <a:path h="877062" w="876808">
                  <a:moveTo>
                    <a:pt x="438404" y="876808"/>
                  </a:moveTo>
                  <a:lnTo>
                    <a:pt x="321818" y="861187"/>
                  </a:lnTo>
                  <a:lnTo>
                    <a:pt x="217043" y="816991"/>
                  </a:lnTo>
                  <a:lnTo>
                    <a:pt x="128270" y="748411"/>
                  </a:lnTo>
                  <a:lnTo>
                    <a:pt x="59690" y="659638"/>
                  </a:lnTo>
                  <a:lnTo>
                    <a:pt x="15621" y="554990"/>
                  </a:lnTo>
                  <a:lnTo>
                    <a:pt x="0" y="438404"/>
                  </a:lnTo>
                  <a:lnTo>
                    <a:pt x="15621" y="321818"/>
                  </a:lnTo>
                  <a:lnTo>
                    <a:pt x="59817" y="217170"/>
                  </a:lnTo>
                  <a:lnTo>
                    <a:pt x="128397" y="128397"/>
                  </a:lnTo>
                  <a:lnTo>
                    <a:pt x="217170" y="59817"/>
                  </a:lnTo>
                  <a:lnTo>
                    <a:pt x="321945" y="15621"/>
                  </a:lnTo>
                  <a:lnTo>
                    <a:pt x="438404" y="0"/>
                  </a:lnTo>
                  <a:lnTo>
                    <a:pt x="524383" y="8509"/>
                  </a:lnTo>
                  <a:lnTo>
                    <a:pt x="681609" y="73660"/>
                  </a:lnTo>
                  <a:lnTo>
                    <a:pt x="803148" y="195199"/>
                  </a:lnTo>
                  <a:lnTo>
                    <a:pt x="868299" y="352552"/>
                  </a:lnTo>
                  <a:lnTo>
                    <a:pt x="876808" y="438531"/>
                  </a:lnTo>
                  <a:lnTo>
                    <a:pt x="861187" y="555117"/>
                  </a:lnTo>
                  <a:lnTo>
                    <a:pt x="816991" y="659892"/>
                  </a:lnTo>
                  <a:lnTo>
                    <a:pt x="748411" y="748665"/>
                  </a:lnTo>
                  <a:lnTo>
                    <a:pt x="659638" y="817245"/>
                  </a:lnTo>
                  <a:lnTo>
                    <a:pt x="554863" y="861441"/>
                  </a:lnTo>
                  <a:lnTo>
                    <a:pt x="438277" y="877062"/>
                  </a:lnTo>
                  <a:close/>
                </a:path>
              </a:pathLst>
            </a:custGeom>
            <a:solidFill>
              <a:srgbClr val="1A99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3044742" y="6820148"/>
            <a:ext cx="16383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b="true" sz="1600" spc="-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97788" y="7566346"/>
            <a:ext cx="657863" cy="657863"/>
            <a:chOff x="0" y="0"/>
            <a:chExt cx="877151" cy="8771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6808" cy="877062"/>
            </a:xfrm>
            <a:custGeom>
              <a:avLst/>
              <a:gdLst/>
              <a:ahLst/>
              <a:cxnLst/>
              <a:rect r="r" b="b" t="t" l="l"/>
              <a:pathLst>
                <a:path h="877062" w="876808">
                  <a:moveTo>
                    <a:pt x="438404" y="876808"/>
                  </a:moveTo>
                  <a:lnTo>
                    <a:pt x="321818" y="861187"/>
                  </a:lnTo>
                  <a:lnTo>
                    <a:pt x="217043" y="816991"/>
                  </a:lnTo>
                  <a:lnTo>
                    <a:pt x="128270" y="748411"/>
                  </a:lnTo>
                  <a:lnTo>
                    <a:pt x="59690" y="659638"/>
                  </a:lnTo>
                  <a:lnTo>
                    <a:pt x="15621" y="554990"/>
                  </a:lnTo>
                  <a:lnTo>
                    <a:pt x="0" y="438404"/>
                  </a:lnTo>
                  <a:lnTo>
                    <a:pt x="15621" y="321818"/>
                  </a:lnTo>
                  <a:lnTo>
                    <a:pt x="59817" y="217170"/>
                  </a:lnTo>
                  <a:lnTo>
                    <a:pt x="128397" y="128397"/>
                  </a:lnTo>
                  <a:lnTo>
                    <a:pt x="217170" y="59817"/>
                  </a:lnTo>
                  <a:lnTo>
                    <a:pt x="321945" y="15621"/>
                  </a:lnTo>
                  <a:lnTo>
                    <a:pt x="438404" y="0"/>
                  </a:lnTo>
                  <a:lnTo>
                    <a:pt x="524383" y="8509"/>
                  </a:lnTo>
                  <a:lnTo>
                    <a:pt x="681609" y="73660"/>
                  </a:lnTo>
                  <a:lnTo>
                    <a:pt x="803148" y="195199"/>
                  </a:lnTo>
                  <a:lnTo>
                    <a:pt x="868299" y="352552"/>
                  </a:lnTo>
                  <a:lnTo>
                    <a:pt x="876808" y="438531"/>
                  </a:lnTo>
                  <a:lnTo>
                    <a:pt x="861187" y="555117"/>
                  </a:lnTo>
                  <a:lnTo>
                    <a:pt x="816991" y="659892"/>
                  </a:lnTo>
                  <a:lnTo>
                    <a:pt x="748411" y="748665"/>
                  </a:lnTo>
                  <a:lnTo>
                    <a:pt x="659638" y="817245"/>
                  </a:lnTo>
                  <a:lnTo>
                    <a:pt x="554863" y="861441"/>
                  </a:lnTo>
                  <a:lnTo>
                    <a:pt x="438277" y="877062"/>
                  </a:lnTo>
                  <a:close/>
                </a:path>
              </a:pathLst>
            </a:custGeom>
            <a:solidFill>
              <a:srgbClr val="1A99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3044742" y="7731443"/>
            <a:ext cx="163830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b="true" sz="1600" spc="-1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37651" y="3506343"/>
            <a:ext cx="12393930" cy="197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Inconsistent and unclear transaction descriptions make it difficult to accurately identify subscription-based payments across different banks and platforms. </a:t>
            </a:r>
          </a:p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Limited access to real-time transaction data due to dependency on third-party banking APIs and user permissions affects detection accuracy.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37651" y="5561371"/>
            <a:ext cx="12393930" cy="74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Natural Language Processing (NLP) techniques are used to normalize merchant names and group similar transactions for better identification.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37651" y="6475771"/>
            <a:ext cx="12393930" cy="74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hybrid approach combining rule-based logic and machine learning improves detection even with limited or irregular transaction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7651" y="7390171"/>
            <a:ext cx="12393930" cy="74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supports both API-based and offline transaction data while ensuring secure, consent-based, and encrypted data handling.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7235" y="3124474"/>
            <a:ext cx="3576440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WE BUILD: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1248" y="3607436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CSV + Gmail dual scanning | Renaissance Parser | Risk scoring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7235" y="4695869"/>
            <a:ext cx="3576440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COMPETITIVE EDGE: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1248" y="4057738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Savings calculator | Privacy-first (encrypted, GDPR)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1248" y="5220735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Works all Indian banks (HDFC, ICICI, Axis, PayPal)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31248" y="5706465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Complete privacy = zero-data retention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7235" y="6344596"/>
            <a:ext cx="3576440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 OPPORTUNITY: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1248" y="6830327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10M+ users × ₹15,000/year = ₹1,500+ Crore TAM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1248" y="7316058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0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B2B: Bank integration | B2C: Freemium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7235" y="7954189"/>
            <a:ext cx="1407958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25193" y="7954189"/>
            <a:ext cx="10042219" cy="44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Banking APIs → Auto-cancellation → Mobile app → Predictive analytics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559" y="2664162"/>
            <a:ext cx="16524684" cy="1754676"/>
          </a:xfrm>
          <a:custGeom>
            <a:avLst/>
            <a:gdLst/>
            <a:ahLst/>
            <a:cxnLst/>
            <a:rect r="r" b="b" t="t" l="l"/>
            <a:pathLst>
              <a:path h="1754676" w="16524684">
                <a:moveTo>
                  <a:pt x="0" y="0"/>
                </a:moveTo>
                <a:lnTo>
                  <a:pt x="16524685" y="0"/>
                </a:lnTo>
                <a:lnTo>
                  <a:pt x="16524685" y="1754676"/>
                </a:lnTo>
                <a:lnTo>
                  <a:pt x="0" y="175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0" b="-38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4798" y="3129601"/>
            <a:ext cx="15304770" cy="824227"/>
            <a:chOff x="0" y="0"/>
            <a:chExt cx="20406360" cy="10989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05598" cy="1098423"/>
            </a:xfrm>
            <a:custGeom>
              <a:avLst/>
              <a:gdLst/>
              <a:ahLst/>
              <a:cxnLst/>
              <a:rect r="r" b="b" t="t" l="l"/>
              <a:pathLst>
                <a:path h="1098423" w="20405598">
                  <a:moveTo>
                    <a:pt x="20241640" y="1098423"/>
                  </a:moveTo>
                  <a:lnTo>
                    <a:pt x="163957" y="1098423"/>
                  </a:lnTo>
                  <a:lnTo>
                    <a:pt x="100076" y="1085469"/>
                  </a:lnTo>
                  <a:lnTo>
                    <a:pt x="48006" y="1050290"/>
                  </a:lnTo>
                  <a:lnTo>
                    <a:pt x="12827" y="998220"/>
                  </a:lnTo>
                  <a:lnTo>
                    <a:pt x="0" y="934466"/>
                  </a:lnTo>
                  <a:lnTo>
                    <a:pt x="0" y="163957"/>
                  </a:lnTo>
                  <a:lnTo>
                    <a:pt x="48006" y="48006"/>
                  </a:lnTo>
                  <a:lnTo>
                    <a:pt x="163957" y="0"/>
                  </a:lnTo>
                  <a:lnTo>
                    <a:pt x="20241640" y="0"/>
                  </a:lnTo>
                  <a:lnTo>
                    <a:pt x="20357592" y="48006"/>
                  </a:lnTo>
                  <a:lnTo>
                    <a:pt x="20405598" y="163957"/>
                  </a:lnTo>
                  <a:lnTo>
                    <a:pt x="20405598" y="934466"/>
                  </a:lnTo>
                  <a:lnTo>
                    <a:pt x="20392771" y="998220"/>
                  </a:lnTo>
                  <a:lnTo>
                    <a:pt x="20357592" y="1050290"/>
                  </a:lnTo>
                  <a:lnTo>
                    <a:pt x="20305522" y="1085469"/>
                  </a:lnTo>
                  <a:lnTo>
                    <a:pt x="20241768" y="1098296"/>
                  </a:lnTo>
                  <a:close/>
                </a:path>
              </a:pathLst>
            </a:custGeom>
            <a:solidFill>
              <a:srgbClr val="0670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94559" y="3883362"/>
            <a:ext cx="16524684" cy="1754676"/>
          </a:xfrm>
          <a:custGeom>
            <a:avLst/>
            <a:gdLst/>
            <a:ahLst/>
            <a:cxnLst/>
            <a:rect r="r" b="b" t="t" l="l"/>
            <a:pathLst>
              <a:path h="1754676" w="16524684">
                <a:moveTo>
                  <a:pt x="0" y="0"/>
                </a:moveTo>
                <a:lnTo>
                  <a:pt x="16524685" y="0"/>
                </a:lnTo>
                <a:lnTo>
                  <a:pt x="16524685" y="1754676"/>
                </a:lnTo>
                <a:lnTo>
                  <a:pt x="0" y="175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0" b="-38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04798" y="4348801"/>
            <a:ext cx="15304770" cy="824227"/>
            <a:chOff x="0" y="0"/>
            <a:chExt cx="20406360" cy="10989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05598" cy="1098423"/>
            </a:xfrm>
            <a:custGeom>
              <a:avLst/>
              <a:gdLst/>
              <a:ahLst/>
              <a:cxnLst/>
              <a:rect r="r" b="b" t="t" l="l"/>
              <a:pathLst>
                <a:path h="1098423" w="20405598">
                  <a:moveTo>
                    <a:pt x="20241640" y="1098423"/>
                  </a:moveTo>
                  <a:lnTo>
                    <a:pt x="163957" y="1098423"/>
                  </a:lnTo>
                  <a:lnTo>
                    <a:pt x="100076" y="1085469"/>
                  </a:lnTo>
                  <a:lnTo>
                    <a:pt x="48006" y="1050290"/>
                  </a:lnTo>
                  <a:lnTo>
                    <a:pt x="12827" y="998220"/>
                  </a:lnTo>
                  <a:lnTo>
                    <a:pt x="0" y="934466"/>
                  </a:lnTo>
                  <a:lnTo>
                    <a:pt x="0" y="163957"/>
                  </a:lnTo>
                  <a:lnTo>
                    <a:pt x="48006" y="48006"/>
                  </a:lnTo>
                  <a:lnTo>
                    <a:pt x="163957" y="0"/>
                  </a:lnTo>
                  <a:lnTo>
                    <a:pt x="20241640" y="0"/>
                  </a:lnTo>
                  <a:lnTo>
                    <a:pt x="20357592" y="48006"/>
                  </a:lnTo>
                  <a:lnTo>
                    <a:pt x="20405598" y="163957"/>
                  </a:lnTo>
                  <a:lnTo>
                    <a:pt x="20405598" y="934466"/>
                  </a:lnTo>
                  <a:lnTo>
                    <a:pt x="20392771" y="998220"/>
                  </a:lnTo>
                  <a:lnTo>
                    <a:pt x="20357592" y="1050290"/>
                  </a:lnTo>
                  <a:lnTo>
                    <a:pt x="20305522" y="1085469"/>
                  </a:lnTo>
                  <a:lnTo>
                    <a:pt x="20241768" y="1098296"/>
                  </a:lnTo>
                  <a:close/>
                </a:path>
              </a:pathLst>
            </a:custGeom>
            <a:solidFill>
              <a:srgbClr val="0670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06466" y="5102562"/>
            <a:ext cx="16524684" cy="1754676"/>
          </a:xfrm>
          <a:custGeom>
            <a:avLst/>
            <a:gdLst/>
            <a:ahLst/>
            <a:cxnLst/>
            <a:rect r="r" b="b" t="t" l="l"/>
            <a:pathLst>
              <a:path h="1754676" w="16524684">
                <a:moveTo>
                  <a:pt x="0" y="0"/>
                </a:moveTo>
                <a:lnTo>
                  <a:pt x="16524684" y="0"/>
                </a:lnTo>
                <a:lnTo>
                  <a:pt x="16524684" y="1754676"/>
                </a:lnTo>
                <a:lnTo>
                  <a:pt x="0" y="175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0" b="-38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16704" y="5568001"/>
            <a:ext cx="15304770" cy="824227"/>
            <a:chOff x="0" y="0"/>
            <a:chExt cx="20406360" cy="10989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05598" cy="1098423"/>
            </a:xfrm>
            <a:custGeom>
              <a:avLst/>
              <a:gdLst/>
              <a:ahLst/>
              <a:cxnLst/>
              <a:rect r="r" b="b" t="t" l="l"/>
              <a:pathLst>
                <a:path h="1098423" w="20405598">
                  <a:moveTo>
                    <a:pt x="20241640" y="1098423"/>
                  </a:moveTo>
                  <a:lnTo>
                    <a:pt x="163957" y="1098423"/>
                  </a:lnTo>
                  <a:lnTo>
                    <a:pt x="100076" y="1085469"/>
                  </a:lnTo>
                  <a:lnTo>
                    <a:pt x="48006" y="1050290"/>
                  </a:lnTo>
                  <a:lnTo>
                    <a:pt x="12827" y="998220"/>
                  </a:lnTo>
                  <a:lnTo>
                    <a:pt x="0" y="934466"/>
                  </a:lnTo>
                  <a:lnTo>
                    <a:pt x="0" y="163957"/>
                  </a:lnTo>
                  <a:lnTo>
                    <a:pt x="48006" y="48006"/>
                  </a:lnTo>
                  <a:lnTo>
                    <a:pt x="163957" y="0"/>
                  </a:lnTo>
                  <a:lnTo>
                    <a:pt x="20241640" y="0"/>
                  </a:lnTo>
                  <a:lnTo>
                    <a:pt x="20357592" y="48006"/>
                  </a:lnTo>
                  <a:lnTo>
                    <a:pt x="20405598" y="163957"/>
                  </a:lnTo>
                  <a:lnTo>
                    <a:pt x="20405598" y="934466"/>
                  </a:lnTo>
                  <a:lnTo>
                    <a:pt x="20392771" y="998220"/>
                  </a:lnTo>
                  <a:lnTo>
                    <a:pt x="20357592" y="1050290"/>
                  </a:lnTo>
                  <a:lnTo>
                    <a:pt x="20305522" y="1085469"/>
                  </a:lnTo>
                  <a:lnTo>
                    <a:pt x="20241768" y="1098296"/>
                  </a:lnTo>
                  <a:close/>
                </a:path>
              </a:pathLst>
            </a:custGeom>
            <a:solidFill>
              <a:srgbClr val="0670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06466" y="6321762"/>
            <a:ext cx="16524684" cy="1754676"/>
          </a:xfrm>
          <a:custGeom>
            <a:avLst/>
            <a:gdLst/>
            <a:ahLst/>
            <a:cxnLst/>
            <a:rect r="r" b="b" t="t" l="l"/>
            <a:pathLst>
              <a:path h="1754676" w="16524684">
                <a:moveTo>
                  <a:pt x="0" y="0"/>
                </a:moveTo>
                <a:lnTo>
                  <a:pt x="16524684" y="0"/>
                </a:lnTo>
                <a:lnTo>
                  <a:pt x="16524684" y="1754676"/>
                </a:lnTo>
                <a:lnTo>
                  <a:pt x="0" y="175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0" b="-38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6704" y="6787201"/>
            <a:ext cx="15304770" cy="824227"/>
            <a:chOff x="0" y="0"/>
            <a:chExt cx="20406360" cy="10989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05598" cy="1098423"/>
            </a:xfrm>
            <a:custGeom>
              <a:avLst/>
              <a:gdLst/>
              <a:ahLst/>
              <a:cxnLst/>
              <a:rect r="r" b="b" t="t" l="l"/>
              <a:pathLst>
                <a:path h="1098423" w="20405598">
                  <a:moveTo>
                    <a:pt x="20241640" y="1098423"/>
                  </a:moveTo>
                  <a:lnTo>
                    <a:pt x="163957" y="1098423"/>
                  </a:lnTo>
                  <a:lnTo>
                    <a:pt x="100076" y="1085469"/>
                  </a:lnTo>
                  <a:lnTo>
                    <a:pt x="48006" y="1050290"/>
                  </a:lnTo>
                  <a:lnTo>
                    <a:pt x="12827" y="998220"/>
                  </a:lnTo>
                  <a:lnTo>
                    <a:pt x="0" y="934466"/>
                  </a:lnTo>
                  <a:lnTo>
                    <a:pt x="0" y="163957"/>
                  </a:lnTo>
                  <a:lnTo>
                    <a:pt x="12700" y="101219"/>
                  </a:lnTo>
                  <a:lnTo>
                    <a:pt x="12954" y="100203"/>
                  </a:lnTo>
                  <a:lnTo>
                    <a:pt x="48133" y="48133"/>
                  </a:lnTo>
                  <a:lnTo>
                    <a:pt x="100203" y="12954"/>
                  </a:lnTo>
                  <a:lnTo>
                    <a:pt x="163957" y="0"/>
                  </a:lnTo>
                  <a:lnTo>
                    <a:pt x="20241640" y="0"/>
                  </a:lnTo>
                  <a:lnTo>
                    <a:pt x="20357592" y="48006"/>
                  </a:lnTo>
                  <a:lnTo>
                    <a:pt x="20405598" y="163957"/>
                  </a:lnTo>
                  <a:lnTo>
                    <a:pt x="20405598" y="934466"/>
                  </a:lnTo>
                  <a:lnTo>
                    <a:pt x="20392771" y="998220"/>
                  </a:lnTo>
                  <a:lnTo>
                    <a:pt x="20357592" y="1050290"/>
                  </a:lnTo>
                  <a:lnTo>
                    <a:pt x="20305522" y="1085469"/>
                  </a:lnTo>
                  <a:lnTo>
                    <a:pt x="20241768" y="1098296"/>
                  </a:lnTo>
                  <a:close/>
                </a:path>
              </a:pathLst>
            </a:custGeom>
            <a:solidFill>
              <a:srgbClr val="0670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18372" y="7481430"/>
            <a:ext cx="16524684" cy="1754676"/>
          </a:xfrm>
          <a:custGeom>
            <a:avLst/>
            <a:gdLst/>
            <a:ahLst/>
            <a:cxnLst/>
            <a:rect r="r" b="b" t="t" l="l"/>
            <a:pathLst>
              <a:path h="1754676" w="16524684">
                <a:moveTo>
                  <a:pt x="0" y="0"/>
                </a:moveTo>
                <a:lnTo>
                  <a:pt x="16524684" y="0"/>
                </a:lnTo>
                <a:lnTo>
                  <a:pt x="16524684" y="1754677"/>
                </a:lnTo>
                <a:lnTo>
                  <a:pt x="0" y="1754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0" b="-38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28610" y="7946869"/>
            <a:ext cx="15304770" cy="824227"/>
            <a:chOff x="0" y="0"/>
            <a:chExt cx="20406360" cy="10989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05598" cy="1098423"/>
            </a:xfrm>
            <a:custGeom>
              <a:avLst/>
              <a:gdLst/>
              <a:ahLst/>
              <a:cxnLst/>
              <a:rect r="r" b="b" t="t" l="l"/>
              <a:pathLst>
                <a:path h="1098423" w="20405598">
                  <a:moveTo>
                    <a:pt x="20241640" y="1098423"/>
                  </a:moveTo>
                  <a:lnTo>
                    <a:pt x="163957" y="1098423"/>
                  </a:lnTo>
                  <a:lnTo>
                    <a:pt x="100076" y="1085469"/>
                  </a:lnTo>
                  <a:lnTo>
                    <a:pt x="48006" y="1050290"/>
                  </a:lnTo>
                  <a:lnTo>
                    <a:pt x="12827" y="998220"/>
                  </a:lnTo>
                  <a:lnTo>
                    <a:pt x="0" y="934466"/>
                  </a:lnTo>
                  <a:lnTo>
                    <a:pt x="0" y="163957"/>
                  </a:lnTo>
                  <a:lnTo>
                    <a:pt x="48006" y="48006"/>
                  </a:lnTo>
                  <a:lnTo>
                    <a:pt x="163957" y="0"/>
                  </a:lnTo>
                  <a:lnTo>
                    <a:pt x="20241640" y="0"/>
                  </a:lnTo>
                  <a:lnTo>
                    <a:pt x="20357592" y="48006"/>
                  </a:lnTo>
                  <a:lnTo>
                    <a:pt x="20405598" y="163957"/>
                  </a:lnTo>
                  <a:lnTo>
                    <a:pt x="20405598" y="934466"/>
                  </a:lnTo>
                  <a:lnTo>
                    <a:pt x="20392771" y="998220"/>
                  </a:lnTo>
                  <a:lnTo>
                    <a:pt x="20357592" y="1050290"/>
                  </a:lnTo>
                  <a:lnTo>
                    <a:pt x="20305522" y="1085469"/>
                  </a:lnTo>
                  <a:lnTo>
                    <a:pt x="20241768" y="1098296"/>
                  </a:lnTo>
                  <a:close/>
                </a:path>
              </a:pathLst>
            </a:custGeom>
            <a:solidFill>
              <a:srgbClr val="06708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3174247" y="6809613"/>
            <a:ext cx="1193950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DATA SECURITY &amp; PRIVACY : </a:t>
            </a: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In-Memory Processing </a:t>
            </a:r>
          </a:p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(No permanent data storage , Privacy-first)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85191" y="4371213"/>
            <a:ext cx="615894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199" spc="-2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 API : </a:t>
            </a:r>
            <a:r>
              <a:rPr lang="en-US" sz="2199" spc="-2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FastAPI + Uvicorn</a:t>
            </a:r>
          </a:p>
          <a:p>
            <a:pPr algn="ctr">
              <a:lnSpc>
                <a:spcPts val="2639"/>
              </a:lnSpc>
            </a:pPr>
            <a:r>
              <a:rPr lang="en-US" sz="2199" spc="-2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(Async REST endpoints, production-ready performance)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77553" y="7977983"/>
            <a:ext cx="1193950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PROCESSING &amp; PATTERN DETECTION : </a:t>
            </a: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Pandas + Statistical Analysis</a:t>
            </a:r>
          </a:p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 Transaction cleaning &amp; normalization 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11243" y="5590413"/>
            <a:ext cx="1193950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EMAIL INTELLIGENCE: </a:t>
            </a: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Gmail API + OAuth2</a:t>
            </a:r>
          </a:p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(Read-only access, email parsing, keyword extraction)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85242" y="3149937"/>
            <a:ext cx="591751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199" spc="-2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FRONTEND :</a:t>
            </a:r>
            <a:r>
              <a:rPr lang="en-US" sz="2199" spc="-2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React.js (Vite) &amp; Tailwind CSS + Recharts</a:t>
            </a:r>
          </a:p>
          <a:p>
            <a:pPr algn="ctr">
              <a:lnSpc>
                <a:spcPts val="2639"/>
              </a:lnSpc>
            </a:pPr>
            <a:r>
              <a:rPr lang="en-US" sz="2199" spc="-2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(Modern UI, data visualization)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6152" y="3151137"/>
            <a:ext cx="3834127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b="true" sz="5200" spc="219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Team Name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39437" y="4668365"/>
            <a:ext cx="2367067" cy="2761698"/>
            <a:chOff x="0" y="0"/>
            <a:chExt cx="3156090" cy="36822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315609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Tamizharasan 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52144"/>
              <a:ext cx="315609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Kaleeswaran 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338"/>
              <a:ext cx="315609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Raga Sravya 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94545"/>
              <a:ext cx="315609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109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Kubendiran 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39879" y="4668365"/>
            <a:ext cx="3080966" cy="2761698"/>
            <a:chOff x="0" y="0"/>
            <a:chExt cx="4107955" cy="36822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4107955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Sathyabama University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52144"/>
              <a:ext cx="4107955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Sathyabama University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23338"/>
              <a:ext cx="4107955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Sathyabama University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194545"/>
              <a:ext cx="4107955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Sathyabama University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07995" y="4625641"/>
            <a:ext cx="1630680" cy="2847146"/>
            <a:chOff x="0" y="0"/>
            <a:chExt cx="2174240" cy="37961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217424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Chennai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52144"/>
              <a:ext cx="217424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Chennai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23338"/>
              <a:ext cx="217424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Chennai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308477"/>
              <a:ext cx="2174240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Chennai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90820" y="4625641"/>
            <a:ext cx="4799094" cy="2790779"/>
            <a:chOff x="0" y="0"/>
            <a:chExt cx="6398792" cy="372103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858441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Team Lead + Backend Developer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73088"/>
              <a:ext cx="6398792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NLP Engineer &amp; A</a:t>
              </a:r>
              <a:r>
                <a:rPr lang="en-US" sz="2200" spc="-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lgorithm Optimization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65288"/>
              <a:ext cx="6064197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Frontend Lead &amp; UI/UX Designer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257488"/>
              <a:ext cx="6248801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Engineer &amp; Backend Developer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423289" y="4625641"/>
            <a:ext cx="1014727" cy="2847156"/>
            <a:chOff x="0" y="0"/>
            <a:chExt cx="1352969" cy="379620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1352969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Male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52157"/>
              <a:ext cx="1352969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Male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180323"/>
              <a:ext cx="1352969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Female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308490"/>
              <a:ext cx="1352969" cy="487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2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Male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DAG-HLFAS-I</dc:identifier>
  <dcterms:modified xsi:type="dcterms:W3CDTF">2011-08-01T06:04:30Z</dcterms:modified>
  <cp:revision>1</cp:revision>
  <dc:title>hackathan PPT.pptx</dc:title>
</cp:coreProperties>
</file>